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6" r:id="rId5"/>
    <p:sldId id="261" r:id="rId6"/>
    <p:sldId id="262" r:id="rId7"/>
    <p:sldId id="267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ederica Gaspari" initials="FG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7" d="100"/>
          <a:sy n="77" d="100"/>
        </p:scale>
        <p:origin x="-1836" y="-8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F6B2EC-CC34-4A8C-8AF3-3BEE07BCB3A6}" type="datetimeFigureOut">
              <a:rPr lang="it-IT" smtClean="0"/>
              <a:pPr/>
              <a:t>30/09/2019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965AAC-8B91-4EC7-8344-E7A50062A5B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59678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65AAC-8B91-4EC7-8344-E7A50062A5BF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726294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65AAC-8B91-4EC7-8344-E7A50062A5BF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551717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A2FA9-C226-44EF-B781-E240CCEC6E7F}" type="datetime1">
              <a:rPr lang="it-IT" smtClean="0"/>
              <a:pPr/>
              <a:t>30/09/2019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Federica Gaspari 827028 - 2016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C6D0-68AE-4EE4-BEBD-3A04EA3AFC1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038549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646CE-93A0-4AFE-AF8A-AD87977B7DBC}" type="datetime1">
              <a:rPr lang="it-IT" smtClean="0"/>
              <a:pPr/>
              <a:t>30/09/2019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Federica Gaspari 827028 - 2016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C6D0-68AE-4EE4-BEBD-3A04EA3AFC1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739476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9D791-66E0-433E-BCC1-BA923AF0003D}" type="datetime1">
              <a:rPr lang="it-IT" smtClean="0"/>
              <a:pPr/>
              <a:t>30/09/2019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Federica Gaspari 827028 - 2016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C6D0-68AE-4EE4-BEBD-3A04EA3AFC1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381716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CCC01-F3EA-4324-B911-500F8F8C6F94}" type="datetime1">
              <a:rPr lang="it-IT" smtClean="0"/>
              <a:pPr/>
              <a:t>30/09/2019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Federica Gaspari 827028 - 2016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C6D0-68AE-4EE4-BEBD-3A04EA3AFC1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771253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C2790-C439-480E-B23C-1C99562A5997}" type="datetime1">
              <a:rPr lang="it-IT" smtClean="0"/>
              <a:pPr/>
              <a:t>30/09/2019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Federica Gaspari 827028 - 2016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C6D0-68AE-4EE4-BEBD-3A04EA3AFC1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190857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D906-8814-4FDD-84F0-816A6989E1FF}" type="datetime1">
              <a:rPr lang="it-IT" smtClean="0"/>
              <a:pPr/>
              <a:t>30/09/2019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Federica Gaspari 827028 - 2016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C6D0-68AE-4EE4-BEBD-3A04EA3AFC1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851311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46E43-6439-4F7B-9A63-F846E24AD46C}" type="datetime1">
              <a:rPr lang="it-IT" smtClean="0"/>
              <a:pPr/>
              <a:t>30/09/2019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Federica Gaspari 827028 - 2016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C6D0-68AE-4EE4-BEBD-3A04EA3AFC1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261367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5A634-2DED-4C63-83B6-9557945534A4}" type="datetime1">
              <a:rPr lang="it-IT" smtClean="0"/>
              <a:pPr/>
              <a:t>30/09/2019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Federica Gaspari 827028 - 2016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C6D0-68AE-4EE4-BEBD-3A04EA3AFC1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60026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9D0C-5F4C-46B7-9177-46DCD1625879}" type="datetime1">
              <a:rPr lang="it-IT" smtClean="0"/>
              <a:pPr/>
              <a:t>30/09/2019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Federica Gaspari 827028 - 2016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C6D0-68AE-4EE4-BEBD-3A04EA3AFC1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884993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ACD30-3F6D-4C7C-A476-CD9D32A1994D}" type="datetime1">
              <a:rPr lang="it-IT" smtClean="0"/>
              <a:pPr/>
              <a:t>30/09/2019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Federica Gaspari 827028 - 2016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C6D0-68AE-4EE4-BEBD-3A04EA3AFC1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776272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C0664-CDEB-40EC-B0F7-6611BA556DEB}" type="datetime1">
              <a:rPr lang="it-IT" smtClean="0"/>
              <a:pPr/>
              <a:t>30/09/2019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Federica Gaspari 827028 - 2016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C6D0-68AE-4EE4-BEBD-3A04EA3AFC1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663415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/>
            </a:gs>
            <a:gs pos="41000">
              <a:schemeClr val="accent2">
                <a:lumMod val="60000"/>
                <a:lumOff val="40000"/>
              </a:schemeClr>
            </a:gs>
            <a:gs pos="76000">
              <a:schemeClr val="accent2">
                <a:lumMod val="40000"/>
                <a:lumOff val="6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25FE9-985B-4D58-A2C0-0986B5847192}" type="datetime1">
              <a:rPr lang="it-IT" smtClean="0"/>
              <a:pPr/>
              <a:t>30/09/2019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Federica Gaspari 827028 - 2016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C6D0-68AE-4EE4-BEBD-3A04EA3AFC1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02996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45000"/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542345"/>
            <a:ext cx="9144000" cy="2387600"/>
          </a:xfrm>
        </p:spPr>
        <p:txBody>
          <a:bodyPr>
            <a:normAutofit/>
          </a:bodyPr>
          <a:lstStyle/>
          <a:p>
            <a:r>
              <a:rPr lang="it-IT" sz="7200" b="1" dirty="0" smtClean="0"/>
              <a:t>CFAST</a:t>
            </a:r>
            <a:endParaRPr lang="it-IT" sz="72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78006" y="3371496"/>
            <a:ext cx="10435988" cy="1655762"/>
          </a:xfrm>
        </p:spPr>
        <p:txBody>
          <a:bodyPr>
            <a:normAutofit/>
          </a:bodyPr>
          <a:lstStyle/>
          <a:p>
            <a:r>
              <a:rPr lang="it-IT" sz="4000" dirty="0" err="1" smtClean="0"/>
              <a:t>Consolidated</a:t>
            </a:r>
            <a:r>
              <a:rPr lang="it-IT" sz="4000" dirty="0" smtClean="0"/>
              <a:t> Model of </a:t>
            </a:r>
            <a:r>
              <a:rPr lang="it-IT" sz="4000" dirty="0" err="1" smtClean="0"/>
              <a:t>Fire</a:t>
            </a:r>
            <a:r>
              <a:rPr lang="it-IT" sz="4000" dirty="0" smtClean="0"/>
              <a:t> and </a:t>
            </a:r>
            <a:r>
              <a:rPr lang="it-IT" sz="4000" dirty="0" err="1" smtClean="0"/>
              <a:t>Smoke</a:t>
            </a:r>
            <a:r>
              <a:rPr lang="it-IT" sz="4000" dirty="0" smtClean="0"/>
              <a:t> </a:t>
            </a:r>
            <a:r>
              <a:rPr lang="it-IT" sz="4000" dirty="0" err="1" smtClean="0"/>
              <a:t>Transport</a:t>
            </a:r>
            <a:endParaRPr lang="it-IT" sz="400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C6D0-68AE-4EE4-BEBD-3A04EA3AFC17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3657601" y="4746088"/>
            <a:ext cx="41102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Federica Gaspari 827028</a:t>
            </a:r>
          </a:p>
          <a:p>
            <a:pPr algn="ctr"/>
            <a:r>
              <a:rPr lang="it-IT" sz="2800" dirty="0" smtClean="0"/>
              <a:t>Modellistica e simulazione </a:t>
            </a:r>
            <a:r>
              <a:rPr lang="it-IT" sz="2800" dirty="0" err="1" smtClean="0"/>
              <a:t>a.a</a:t>
            </a:r>
            <a:r>
              <a:rPr lang="it-IT" sz="2800" dirty="0" smtClean="0"/>
              <a:t>. 2015/2016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4294092" y="1111348"/>
            <a:ext cx="3603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/>
              <a:t>Presentazione modello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xmlns="" val="42439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b="1" u="sng" dirty="0" smtClean="0"/>
              <a:t>Difetti e limiti di CFAST</a:t>
            </a:r>
            <a:endParaRPr lang="it-IT" sz="3600" b="1" u="sng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66425" y="1743848"/>
            <a:ext cx="8609428" cy="4351338"/>
          </a:xfrm>
        </p:spPr>
        <p:txBody>
          <a:bodyPr>
            <a:normAutofit/>
          </a:bodyPr>
          <a:lstStyle/>
          <a:p>
            <a:pPr algn="just"/>
            <a:r>
              <a:rPr lang="it-IT" sz="2400" dirty="0"/>
              <a:t>Il modello è valido ed attendibile solo nel caso in cui l’incendio si sviluppi in spazi confinati caratterizzati da una geometria semplice.</a:t>
            </a:r>
          </a:p>
          <a:p>
            <a:pPr algn="just"/>
            <a:r>
              <a:rPr lang="it-IT" sz="2400" dirty="0" smtClean="0"/>
              <a:t>Secondo test condotti dallo stesso ente sviluppatore, CFAST sovrastima le temperature (dai 50 ai 150°C) degli strati superiori dei compartimenti.</a:t>
            </a:r>
          </a:p>
          <a:p>
            <a:pPr algn="just"/>
            <a:r>
              <a:rPr lang="it-IT" sz="2400" dirty="0" smtClean="0"/>
              <a:t>I risultati si possono considerare verosimili solo per incendi di potenze contenute (nell’ordine dei 4-5 MW). Per valori superiori a 35 MW, secondo prove sperimentali, il software non fornisce dati accettabili.</a:t>
            </a:r>
          </a:p>
          <a:p>
            <a:pPr algn="just"/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Federica Gaspari 827028 - 2016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C6D0-68AE-4EE4-BEBD-3A04EA3AFC17}" type="slidenum">
              <a:rPr lang="it-IT" smtClean="0"/>
              <a:pPr/>
              <a:t>10</a:t>
            </a:fld>
            <a:endParaRPr lang="it-IT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0841313">
            <a:off x="41173" y="4181055"/>
            <a:ext cx="2687222" cy="2687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4376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199" y="182184"/>
            <a:ext cx="10515600" cy="1091821"/>
          </a:xfrm>
        </p:spPr>
        <p:txBody>
          <a:bodyPr>
            <a:normAutofit/>
          </a:bodyPr>
          <a:lstStyle/>
          <a:p>
            <a:pPr algn="ctr"/>
            <a:r>
              <a:rPr lang="it-IT" sz="3600" dirty="0" smtClean="0"/>
              <a:t>Descrizione del modello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199" y="1246709"/>
            <a:ext cx="10515600" cy="435133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200" dirty="0" smtClean="0"/>
              <a:t>CFAST è un </a:t>
            </a:r>
            <a:r>
              <a:rPr lang="en-US" sz="2200" b="1" dirty="0" smtClean="0"/>
              <a:t>modello a due zone </a:t>
            </a:r>
            <a:r>
              <a:rPr lang="en-US" sz="2200" dirty="0" smtClean="0"/>
              <a:t>capace di predire gli effetti di un incendio </a:t>
            </a:r>
            <a:r>
              <a:rPr lang="en-US" sz="2200" dirty="0"/>
              <a:t>sulle temperature e sulle concentrazioni di gas in </a:t>
            </a:r>
            <a:r>
              <a:rPr lang="en-US" sz="2200" dirty="0" smtClean="0"/>
              <a:t>una struttura a compartimenti. Ogni compartimento viene suddiviso in due volumi di controllo detti </a:t>
            </a:r>
            <a:r>
              <a:rPr lang="en-US" sz="2200" u="sng" dirty="0" smtClean="0"/>
              <a:t>upper (strato superiore) e lower gas layer (strato inferiore), </a:t>
            </a:r>
            <a:r>
              <a:rPr lang="en-US" sz="2200" dirty="0" smtClean="0"/>
              <a:t>al cui interno i parametri di temperatura, densità e </a:t>
            </a:r>
            <a:r>
              <a:rPr lang="en-US" sz="2200" dirty="0" err="1" smtClean="0"/>
              <a:t>concentrazione</a:t>
            </a:r>
            <a:r>
              <a:rPr lang="en-US" sz="2200" dirty="0" smtClean="0"/>
              <a:t> delle specie chimiche coinvolte si considerano uniformi. </a:t>
            </a:r>
          </a:p>
          <a:p>
            <a:pPr marL="0" indent="0" algn="just">
              <a:buNone/>
            </a:pPr>
            <a:r>
              <a:rPr lang="en-US" sz="2200" dirty="0" smtClean="0"/>
              <a:t>I due strati comunicano grazie ad una terza zona chiamata plume che rappresenta il flusso dei fumi dell’incendio. L’evoluzione delle temperature di quest’ultimo è descritta da una serie di equazioni differenziali ordinarie che caratterizzano le leggi fondamentali di conservazione della massa e dell’energia. </a:t>
            </a:r>
          </a:p>
          <a:p>
            <a:pPr marL="0" indent="0">
              <a:buNone/>
            </a:pPr>
            <a:endParaRPr lang="it-IT" sz="22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Federica Gaspari 827028 - 2016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C6D0-68AE-4EE4-BEBD-3A04EA3AFC17}" type="slidenum">
              <a:rPr lang="it-IT" smtClean="0"/>
              <a:pPr/>
              <a:t>2</a:t>
            </a:fld>
            <a:endParaRPr lang="it-IT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8199" y="4184650"/>
            <a:ext cx="5286375" cy="2171700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60609" y="4187392"/>
            <a:ext cx="4321790" cy="2168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702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Federica Gaspari 827028 - 2016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C6D0-68AE-4EE4-BEBD-3A04EA3AFC17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838200" y="1665311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dirty="0" smtClean="0"/>
              <a:t>Il software può essere scaricato gratuitamente dal sito ufficiale del </a:t>
            </a:r>
            <a:r>
              <a:rPr lang="it-IT" sz="2000" b="1" dirty="0" smtClean="0"/>
              <a:t>National </a:t>
            </a:r>
            <a:r>
              <a:rPr lang="it-IT" sz="2000" b="1" dirty="0" err="1" smtClean="0"/>
              <a:t>Institute</a:t>
            </a:r>
            <a:r>
              <a:rPr lang="it-IT" sz="2000" b="1" dirty="0" smtClean="0"/>
              <a:t> of </a:t>
            </a:r>
            <a:r>
              <a:rPr lang="it-IT" sz="2000" b="1" dirty="0" err="1" smtClean="0"/>
              <a:t>Standards</a:t>
            </a:r>
            <a:r>
              <a:rPr lang="it-IT" sz="2000" b="1" dirty="0" smtClean="0"/>
              <a:t> and Technology</a:t>
            </a:r>
            <a:r>
              <a:rPr lang="it-IT" sz="2000" dirty="0" smtClean="0"/>
              <a:t> (NIST), agenzia del governo degli Stati Uniti con sede a </a:t>
            </a:r>
            <a:r>
              <a:rPr lang="it-IT" sz="2000" dirty="0" err="1" smtClean="0"/>
              <a:t>Gaithersburg</a:t>
            </a:r>
            <a:r>
              <a:rPr lang="it-IT" sz="2000" dirty="0" smtClean="0"/>
              <a:t> nel Maryland.</a:t>
            </a:r>
          </a:p>
          <a:p>
            <a:pPr marL="0" indent="0" algn="ctr">
              <a:buNone/>
            </a:pPr>
            <a:r>
              <a:rPr lang="it-IT" sz="2000" dirty="0"/>
              <a:t>http://www.nist.gov/el/fire_research/cfast.cfm</a:t>
            </a:r>
            <a:endParaRPr lang="it-IT" sz="2000" dirty="0" smtClean="0"/>
          </a:p>
          <a:p>
            <a:endParaRPr lang="it-IT" sz="2000" dirty="0"/>
          </a:p>
          <a:p>
            <a:pPr marL="0" indent="0" algn="just">
              <a:buNone/>
            </a:pPr>
            <a:r>
              <a:rPr lang="it-IT" sz="2000" dirty="0" smtClean="0"/>
              <a:t>La versione 7 di CFAST è stata sviluppata da Richard D. </a:t>
            </a:r>
            <a:r>
              <a:rPr lang="it-IT" sz="2000" dirty="0" err="1" smtClean="0"/>
              <a:t>Peacock</a:t>
            </a:r>
            <a:r>
              <a:rPr lang="it-IT" sz="2000" dirty="0" smtClean="0"/>
              <a:t>, Glenn P. </a:t>
            </a:r>
            <a:r>
              <a:rPr lang="it-IT" sz="2000" dirty="0" err="1" smtClean="0"/>
              <a:t>Forney</a:t>
            </a:r>
            <a:r>
              <a:rPr lang="it-IT" sz="2000" dirty="0" smtClean="0"/>
              <a:t>, Paul A. </a:t>
            </a:r>
            <a:r>
              <a:rPr lang="it-IT" sz="2000" dirty="0" err="1" smtClean="0"/>
              <a:t>Reneke</a:t>
            </a:r>
            <a:r>
              <a:rPr lang="it-IT" sz="2000" dirty="0"/>
              <a:t> </a:t>
            </a:r>
            <a:r>
              <a:rPr lang="it-IT" sz="2000" dirty="0" smtClean="0"/>
              <a:t>e Kevin B. Mc </a:t>
            </a:r>
            <a:r>
              <a:rPr lang="it-IT" sz="2000" dirty="0" err="1" smtClean="0"/>
              <a:t>Grattan</a:t>
            </a:r>
            <a:r>
              <a:rPr lang="it-IT" sz="2000" dirty="0"/>
              <a:t> </a:t>
            </a:r>
            <a:r>
              <a:rPr lang="it-IT" sz="2000" dirty="0" smtClean="0"/>
              <a:t>della </a:t>
            </a:r>
            <a:r>
              <a:rPr lang="it-IT" sz="2000" dirty="0" err="1" smtClean="0"/>
              <a:t>Fire</a:t>
            </a:r>
            <a:r>
              <a:rPr lang="it-IT" sz="2000" dirty="0" smtClean="0"/>
              <a:t> </a:t>
            </a:r>
            <a:r>
              <a:rPr lang="it-IT" sz="2000" dirty="0" err="1" smtClean="0"/>
              <a:t>Research</a:t>
            </a:r>
            <a:r>
              <a:rPr lang="it-IT" sz="2000" dirty="0" smtClean="0"/>
              <a:t> </a:t>
            </a:r>
            <a:r>
              <a:rPr lang="it-IT" sz="2000" dirty="0" err="1" smtClean="0"/>
              <a:t>Division</a:t>
            </a:r>
            <a:r>
              <a:rPr lang="it-IT" sz="2000" dirty="0" smtClean="0"/>
              <a:t> del NIST.</a:t>
            </a:r>
          </a:p>
          <a:p>
            <a:pPr marL="0" indent="0" algn="just">
              <a:buNone/>
            </a:pPr>
            <a:r>
              <a:rPr lang="it-IT" sz="2000" dirty="0"/>
              <a:t>La prima versione del software, curata da Walter Jones, è stata rilasciata nel giugno del 1990</a:t>
            </a:r>
            <a:r>
              <a:rPr lang="it-IT" sz="2000" dirty="0" smtClean="0"/>
              <a:t>.</a:t>
            </a:r>
          </a:p>
          <a:p>
            <a:pPr marL="0" indent="0" algn="just">
              <a:buNone/>
            </a:pPr>
            <a:endParaRPr lang="it-IT" sz="2000" dirty="0"/>
          </a:p>
          <a:p>
            <a:pPr marL="0" indent="0" algn="just">
              <a:buNone/>
            </a:pPr>
            <a:r>
              <a:rPr lang="en-US" sz="2000" dirty="0" smtClean="0"/>
              <a:t>Questo </a:t>
            </a:r>
            <a:r>
              <a:rPr lang="en-US" sz="2000" dirty="0"/>
              <a:t>software </a:t>
            </a:r>
            <a:r>
              <a:rPr lang="en-US" sz="2000" dirty="0" smtClean="0"/>
              <a:t>necessita di Microsoft </a:t>
            </a:r>
            <a:r>
              <a:rPr lang="en-US" sz="2000" dirty="0"/>
              <a:t>.NET </a:t>
            </a:r>
            <a:r>
              <a:rPr lang="en-US" sz="2000" dirty="0" smtClean="0"/>
              <a:t>framework </a:t>
            </a:r>
            <a:r>
              <a:rPr lang="en-US" sz="2000" dirty="0"/>
              <a:t>4 </a:t>
            </a:r>
            <a:r>
              <a:rPr lang="en-US" sz="2000" dirty="0" smtClean="0"/>
              <a:t>o di una versione successiva che generalmente è già inclusa in Windows 7 e nei computer più recenti.</a:t>
            </a:r>
            <a:endParaRPr lang="it-IT" sz="2000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57750" y="192135"/>
            <a:ext cx="2476500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1151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Federica Gaspari 827028 - 2016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C6D0-68AE-4EE4-BEBD-3A04EA3AFC17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537028" y="1214377"/>
            <a:ext cx="1111794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b="1" dirty="0" smtClean="0"/>
              <a:t>Thermal </a:t>
            </a:r>
            <a:r>
              <a:rPr lang="it-IT" sz="2000" b="1" dirty="0" err="1" smtClean="0"/>
              <a:t>Properties</a:t>
            </a:r>
            <a:r>
              <a:rPr lang="it-IT" sz="2000" dirty="0" smtClean="0"/>
              <a:t>:</a:t>
            </a:r>
            <a:r>
              <a:rPr lang="it-IT" sz="2000" dirty="0"/>
              <a:t> </a:t>
            </a:r>
            <a:r>
              <a:rPr lang="it-IT" sz="2000" dirty="0" smtClean="0"/>
              <a:t>in questa sezione vengono definite le caratteristiche (conducibilità termica, densità, </a:t>
            </a:r>
            <a:r>
              <a:rPr lang="it-IT" sz="2000" dirty="0" err="1" smtClean="0"/>
              <a:t>emissività</a:t>
            </a:r>
            <a:r>
              <a:rPr lang="it-IT" sz="2000" dirty="0" smtClean="0"/>
              <a:t>) dei materiali usati nella simulazione.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b="1" dirty="0" err="1" smtClean="0"/>
              <a:t>Compartments</a:t>
            </a:r>
            <a:r>
              <a:rPr lang="it-IT" sz="2000" dirty="0" smtClean="0"/>
              <a:t>: pagina in cui è possibile stabilire dimensioni, posizioni e materiali delle varie parti della struttura (</a:t>
            </a:r>
            <a:r>
              <a:rPr lang="it-IT" sz="2000" dirty="0" err="1" smtClean="0"/>
              <a:t>max</a:t>
            </a:r>
            <a:r>
              <a:rPr lang="it-IT" sz="2000" dirty="0" smtClean="0"/>
              <a:t> 30 compartimenti).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b="1" dirty="0" err="1" smtClean="0"/>
              <a:t>Wall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vents</a:t>
            </a:r>
            <a:r>
              <a:rPr lang="it-IT" sz="2000" dirty="0" smtClean="0"/>
              <a:t>: spazio dove si stabiliscono posizioni e dimensioni di eventuali aperture nei compartimenti (porte, finestre).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b="1" dirty="0" err="1" smtClean="0"/>
              <a:t>Ceiling</a:t>
            </a:r>
            <a:r>
              <a:rPr lang="it-IT" sz="2000" b="1" dirty="0" smtClean="0"/>
              <a:t>/</a:t>
            </a:r>
            <a:r>
              <a:rPr lang="it-IT" sz="2000" b="1" dirty="0" err="1" smtClean="0"/>
              <a:t>Floor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Vents</a:t>
            </a:r>
            <a:r>
              <a:rPr lang="it-IT" sz="2000" dirty="0" smtClean="0"/>
              <a:t>: sezione dedicata alla posizione, dimensione e forma degli sfiati tra compartimenti.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b="1" dirty="0" err="1" smtClean="0"/>
              <a:t>Mechanical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Ventilation</a:t>
            </a:r>
            <a:r>
              <a:rPr lang="it-IT" sz="2000" dirty="0" smtClean="0"/>
              <a:t>: spazio in cui specificare le tipologie di ventilazione meccanica presenti nella struttura.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b="1" dirty="0" err="1" smtClean="0"/>
              <a:t>Fires</a:t>
            </a:r>
            <a:r>
              <a:rPr lang="it-IT" sz="2000" dirty="0" smtClean="0"/>
              <a:t>: pagina in cui inserire le caratteristiche degli incendi da simulare (compartimento di origine, composizione chimica, posizione..). Si possono specificare anche le proprietà dipendenti dal tempo.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b="1" dirty="0" smtClean="0"/>
              <a:t>Targets</a:t>
            </a:r>
            <a:r>
              <a:rPr lang="it-IT" sz="2000" dirty="0" smtClean="0"/>
              <a:t>: nella sezione indicata si possono stabilire le posizioni di oggetti </a:t>
            </a:r>
            <a:r>
              <a:rPr lang="it-IT" sz="2000" dirty="0"/>
              <a:t>che </a:t>
            </a:r>
            <a:r>
              <a:rPr lang="it-IT" sz="2000" dirty="0" smtClean="0"/>
              <a:t>si possono surriscaldare </a:t>
            </a:r>
            <a:r>
              <a:rPr lang="it-IT" sz="2000" dirty="0"/>
              <a:t>tramite trasferimento di calore radiante e </a:t>
            </a:r>
            <a:r>
              <a:rPr lang="it-IT" sz="2000" dirty="0" smtClean="0"/>
              <a:t>convettivo.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b="1" dirty="0" err="1" smtClean="0"/>
              <a:t>Detection</a:t>
            </a:r>
            <a:r>
              <a:rPr lang="it-IT" sz="2000" b="1" dirty="0" smtClean="0"/>
              <a:t>/</a:t>
            </a:r>
            <a:r>
              <a:rPr lang="it-IT" sz="2000" b="1" dirty="0" err="1" smtClean="0"/>
              <a:t>Suppression</a:t>
            </a:r>
            <a:r>
              <a:rPr lang="it-IT" sz="2000" dirty="0" smtClean="0"/>
              <a:t>: nella simulazione è possibile considerare anche dispositivi di rilevamento (spruzzatori, rilevatori di fumo).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b="1" dirty="0" err="1" smtClean="0"/>
              <a:t>Surface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connections</a:t>
            </a:r>
            <a:r>
              <a:rPr lang="it-IT" sz="2000" dirty="0" smtClean="0"/>
              <a:t>: sezione in cui è possibile definire i trasferimenti di calore tra determinati compartimenti.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000" dirty="0" smtClean="0"/>
          </a:p>
        </p:txBody>
      </p:sp>
      <p:sp>
        <p:nvSpPr>
          <p:cNvPr id="7" name="CasellaDiTesto 6"/>
          <p:cNvSpPr txBox="1"/>
          <p:nvPr/>
        </p:nvSpPr>
        <p:spPr>
          <a:xfrm>
            <a:off x="2061028" y="398009"/>
            <a:ext cx="8069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 smtClean="0"/>
              <a:t>Dati input richiesti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xmlns="" val="39673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magin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69037" y="82892"/>
            <a:ext cx="5422961" cy="3875854"/>
          </a:xfrm>
          <a:prstGeom prst="rect">
            <a:avLst/>
          </a:prstGeom>
        </p:spPr>
      </p:pic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Federica Gaspari 827028 - 2016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C6D0-68AE-4EE4-BEBD-3A04EA3AFC17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pPr algn="ctr"/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8470"/>
          <a:stretch/>
        </p:blipFill>
        <p:spPr>
          <a:xfrm>
            <a:off x="422031" y="82893"/>
            <a:ext cx="5416062" cy="3874788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94509" y="3023955"/>
            <a:ext cx="5316091" cy="3799473"/>
          </a:xfrm>
          <a:prstGeom prst="rect">
            <a:avLst/>
          </a:prstGeom>
        </p:spPr>
      </p:pic>
      <p:sp>
        <p:nvSpPr>
          <p:cNvPr id="12" name="CasellaDiTesto 11"/>
          <p:cNvSpPr txBox="1"/>
          <p:nvPr/>
        </p:nvSpPr>
        <p:spPr>
          <a:xfrm>
            <a:off x="1784943" y="5419633"/>
            <a:ext cx="1412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Fires</a:t>
            </a:r>
            <a:endParaRPr lang="it-IT" dirty="0"/>
          </a:p>
        </p:txBody>
      </p:sp>
      <p:cxnSp>
        <p:nvCxnSpPr>
          <p:cNvPr id="14" name="Connettore 2 13"/>
          <p:cNvCxnSpPr/>
          <p:nvPr/>
        </p:nvCxnSpPr>
        <p:spPr>
          <a:xfrm flipV="1">
            <a:off x="1012874" y="3249637"/>
            <a:ext cx="604911" cy="12238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Connettore 2 16"/>
          <p:cNvCxnSpPr/>
          <p:nvPr/>
        </p:nvCxnSpPr>
        <p:spPr>
          <a:xfrm flipV="1">
            <a:off x="2307102" y="4473526"/>
            <a:ext cx="1350498" cy="9003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/>
          <p:cNvSpPr txBox="1"/>
          <p:nvPr/>
        </p:nvSpPr>
        <p:spPr>
          <a:xfrm>
            <a:off x="181226" y="4519301"/>
            <a:ext cx="1603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Compartments</a:t>
            </a:r>
            <a:endParaRPr lang="it-IT" dirty="0"/>
          </a:p>
        </p:txBody>
      </p:sp>
      <p:cxnSp>
        <p:nvCxnSpPr>
          <p:cNvPr id="20" name="Connettore 2 19"/>
          <p:cNvCxnSpPr/>
          <p:nvPr/>
        </p:nvCxnSpPr>
        <p:spPr>
          <a:xfrm flipV="1">
            <a:off x="10287324" y="3023955"/>
            <a:ext cx="228276" cy="14953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sellaDiTesto 22"/>
          <p:cNvSpPr txBox="1"/>
          <p:nvPr/>
        </p:nvSpPr>
        <p:spPr>
          <a:xfrm>
            <a:off x="9609795" y="4600525"/>
            <a:ext cx="18732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Wall</a:t>
            </a:r>
            <a:r>
              <a:rPr lang="it-IT" dirty="0" smtClean="0"/>
              <a:t> </a:t>
            </a:r>
            <a:r>
              <a:rPr lang="it-IT" dirty="0" err="1" smtClean="0"/>
              <a:t>Vents</a:t>
            </a: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61157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b="1" dirty="0" smtClean="0"/>
              <a:t>Dati output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200" dirty="0" smtClean="0"/>
              <a:t>Al termine della simulazione di durata prestabilita si ottengono i seguenti dati:</a:t>
            </a:r>
          </a:p>
          <a:p>
            <a:pPr algn="just"/>
            <a:r>
              <a:rPr lang="it-IT" sz="2200" b="1" dirty="0" smtClean="0"/>
              <a:t>Temperatura</a:t>
            </a:r>
            <a:r>
              <a:rPr lang="it-IT" sz="2200" dirty="0" smtClean="0"/>
              <a:t> (°C) nelle due zone (</a:t>
            </a:r>
            <a:r>
              <a:rPr lang="it-IT" sz="2200" dirty="0" err="1" smtClean="0"/>
              <a:t>upper</a:t>
            </a:r>
            <a:r>
              <a:rPr lang="it-IT" sz="2200" dirty="0" smtClean="0"/>
              <a:t> e </a:t>
            </a:r>
            <a:r>
              <a:rPr lang="it-IT" sz="2200" dirty="0" err="1" smtClean="0"/>
              <a:t>lower</a:t>
            </a:r>
            <a:r>
              <a:rPr lang="it-IT" sz="2200" dirty="0" smtClean="0"/>
              <a:t> gas </a:t>
            </a:r>
            <a:r>
              <a:rPr lang="it-IT" sz="2200" dirty="0" err="1" smtClean="0"/>
              <a:t>layer</a:t>
            </a:r>
            <a:r>
              <a:rPr lang="it-IT" sz="2200" dirty="0" smtClean="0"/>
              <a:t>). Lo strato superiore è sempre caratterizzato da un valore più elevato.</a:t>
            </a:r>
          </a:p>
          <a:p>
            <a:pPr algn="just"/>
            <a:r>
              <a:rPr lang="it-IT" sz="2200" dirty="0" smtClean="0"/>
              <a:t>Temperature (°C) stimate in corrispondenza di pareti, soffitti e pavimenti.</a:t>
            </a:r>
          </a:p>
          <a:p>
            <a:pPr algn="just"/>
            <a:r>
              <a:rPr lang="it-IT" sz="2200" b="1" dirty="0" smtClean="0"/>
              <a:t>Altezza</a:t>
            </a:r>
            <a:r>
              <a:rPr lang="it-IT" sz="2200" dirty="0" smtClean="0"/>
              <a:t> (m) a cui si trova l’interfaccia tra i due strati.</a:t>
            </a:r>
          </a:p>
          <a:p>
            <a:pPr algn="just"/>
            <a:r>
              <a:rPr lang="it-IT" sz="2200" b="1" dirty="0" smtClean="0"/>
              <a:t>Potenza termica </a:t>
            </a:r>
            <a:r>
              <a:rPr lang="it-IT" sz="2200" dirty="0" smtClean="0"/>
              <a:t>dell’incendio (kW).</a:t>
            </a:r>
          </a:p>
          <a:p>
            <a:pPr algn="just"/>
            <a:r>
              <a:rPr lang="it-IT" sz="2200" dirty="0" smtClean="0"/>
              <a:t>Valore della </a:t>
            </a:r>
            <a:r>
              <a:rPr lang="it-IT" sz="2200" b="1" dirty="0" smtClean="0"/>
              <a:t>pressione</a:t>
            </a:r>
            <a:r>
              <a:rPr lang="it-IT" sz="2200" dirty="0" smtClean="0"/>
              <a:t> (</a:t>
            </a:r>
            <a:r>
              <a:rPr lang="it-IT" sz="2200" dirty="0" err="1" smtClean="0"/>
              <a:t>Pa</a:t>
            </a:r>
            <a:r>
              <a:rPr lang="it-IT" sz="2200" dirty="0" smtClean="0"/>
              <a:t>) nei diversi compartimenti della struttura.</a:t>
            </a:r>
          </a:p>
          <a:p>
            <a:pPr algn="just"/>
            <a:r>
              <a:rPr lang="it-IT" sz="2200" b="1" dirty="0" smtClean="0"/>
              <a:t>Concentrazioni</a:t>
            </a:r>
            <a:r>
              <a:rPr lang="it-IT" sz="2200" dirty="0" smtClean="0"/>
              <a:t> finali delle specie chimiche coinvolte (O₂, CO, CO₂, N₂) nei due </a:t>
            </a:r>
            <a:r>
              <a:rPr lang="it-IT" sz="2200" dirty="0" err="1" smtClean="0"/>
              <a:t>layers</a:t>
            </a:r>
            <a:r>
              <a:rPr lang="it-IT" sz="2200" dirty="0" smtClean="0"/>
              <a:t>.</a:t>
            </a:r>
          </a:p>
          <a:p>
            <a:pPr algn="just"/>
            <a:r>
              <a:rPr lang="it-IT" sz="2200" b="1" dirty="0" smtClean="0"/>
              <a:t>Tempi di attivazione </a:t>
            </a:r>
            <a:r>
              <a:rPr lang="it-IT" sz="2200" dirty="0" smtClean="0"/>
              <a:t>dei rilevatori di fumo e degli spruzzatori d’emergenza.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Federica Gaspari 827028 - 2016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C6D0-68AE-4EE4-BEBD-3A04EA3AFC17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80041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Federica Gaspari 827028 - 2016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C6D0-68AE-4EE4-BEBD-3A04EA3AFC17}" type="slidenum">
              <a:rPr lang="it-IT" smtClean="0"/>
              <a:pPr/>
              <a:t>7</a:t>
            </a:fld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4698"/>
          <a:stretch/>
        </p:blipFill>
        <p:spPr>
          <a:xfrm>
            <a:off x="119360" y="140676"/>
            <a:ext cx="6150107" cy="353099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4600" r="747" b="9956"/>
          <a:stretch/>
        </p:blipFill>
        <p:spPr>
          <a:xfrm>
            <a:off x="5880269" y="2679085"/>
            <a:ext cx="6189785" cy="3545058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6672758" y="140676"/>
            <a:ext cx="5008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u="sng" dirty="0" smtClean="0"/>
              <a:t>Risultati ottenuti con differenti simulazioni</a:t>
            </a:r>
            <a:endParaRPr lang="it-IT" u="sng" dirty="0"/>
          </a:p>
        </p:txBody>
      </p:sp>
      <p:sp>
        <p:nvSpPr>
          <p:cNvPr id="10" name="Rettangolo 9"/>
          <p:cNvSpPr/>
          <p:nvPr/>
        </p:nvSpPr>
        <p:spPr>
          <a:xfrm>
            <a:off x="436098" y="2278966"/>
            <a:ext cx="2391508" cy="998806"/>
          </a:xfrm>
          <a:prstGeom prst="rect">
            <a:avLst/>
          </a:prstGeom>
          <a:noFill/>
          <a:ln>
            <a:solidFill>
              <a:srgbClr val="C0000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2" name="Connettore 1 11"/>
          <p:cNvCxnSpPr/>
          <p:nvPr/>
        </p:nvCxnSpPr>
        <p:spPr>
          <a:xfrm flipH="1">
            <a:off x="2827606" y="1478756"/>
            <a:ext cx="4147607" cy="1151902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6975213" y="854378"/>
            <a:ext cx="44031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Nel riquadro inferiore vengono visualizzati i tempi di attivazione dei diversi dispositivi di allarme posizionati all’interno dei compartimenti.</a:t>
            </a:r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603622" y="4428856"/>
            <a:ext cx="48064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Nel caso in cui la struttura considerata sia composta da più compartimenti, i risultati per ogni stanza vengono ben evidenziati ad ogni </a:t>
            </a:r>
            <a:r>
              <a:rPr lang="it-IT" dirty="0" err="1" smtClean="0"/>
              <a:t>step</a:t>
            </a:r>
            <a:r>
              <a:rPr lang="it-IT" dirty="0" smtClean="0"/>
              <a:t> di simulazione con l’inserimento in una tabella e possono essere confrontati per valutarne il grado di sicurezza.</a:t>
            </a:r>
            <a:endParaRPr lang="it-IT" dirty="0"/>
          </a:p>
        </p:txBody>
      </p:sp>
      <p:sp>
        <p:nvSpPr>
          <p:cNvPr id="17" name="Rettangolo 16"/>
          <p:cNvSpPr/>
          <p:nvPr/>
        </p:nvSpPr>
        <p:spPr>
          <a:xfrm>
            <a:off x="6269467" y="2968283"/>
            <a:ext cx="5411389" cy="105507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9" name="Connettore 1 18"/>
          <p:cNvCxnSpPr/>
          <p:nvPr/>
        </p:nvCxnSpPr>
        <p:spPr>
          <a:xfrm flipH="1">
            <a:off x="5345723" y="3671666"/>
            <a:ext cx="923744" cy="77952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1299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Federica Gaspari 827028 - 2016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C6D0-68AE-4EE4-BEBD-3A04EA3AFC17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1200443" y="224448"/>
            <a:ext cx="9791113" cy="662781"/>
          </a:xfrm>
        </p:spPr>
        <p:txBody>
          <a:bodyPr>
            <a:normAutofit/>
          </a:bodyPr>
          <a:lstStyle/>
          <a:p>
            <a:pPr algn="ctr"/>
            <a:r>
              <a:rPr lang="it-IT" sz="3600" b="1" dirty="0" err="1" smtClean="0"/>
              <a:t>Smokeview</a:t>
            </a:r>
            <a:endParaRPr lang="it-IT" sz="3600" b="1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7437" r="3731"/>
          <a:stretch/>
        </p:blipFill>
        <p:spPr>
          <a:xfrm>
            <a:off x="461220" y="887229"/>
            <a:ext cx="3266718" cy="2382475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4790"/>
          <a:stretch/>
        </p:blipFill>
        <p:spPr>
          <a:xfrm>
            <a:off x="461220" y="3710030"/>
            <a:ext cx="3266718" cy="2359177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5950"/>
          <a:stretch/>
        </p:blipFill>
        <p:spPr>
          <a:xfrm>
            <a:off x="8510954" y="887229"/>
            <a:ext cx="3171666" cy="2378920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6232"/>
          <a:stretch/>
        </p:blipFill>
        <p:spPr>
          <a:xfrm>
            <a:off x="8510954" y="3710031"/>
            <a:ext cx="3171666" cy="2371792"/>
          </a:xfrm>
          <a:prstGeom prst="rect">
            <a:avLst/>
          </a:prstGeom>
        </p:spPr>
      </p:pic>
      <p:sp>
        <p:nvSpPr>
          <p:cNvPr id="11" name="CasellaDiTesto 10"/>
          <p:cNvSpPr txBox="1"/>
          <p:nvPr/>
        </p:nvSpPr>
        <p:spPr>
          <a:xfrm>
            <a:off x="4161691" y="1863370"/>
            <a:ext cx="38686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L’ultima versione di CFAST include </a:t>
            </a:r>
            <a:r>
              <a:rPr lang="it-IT" u="sng" dirty="0" err="1" smtClean="0"/>
              <a:t>Smokeview</a:t>
            </a:r>
            <a:r>
              <a:rPr lang="it-IT" dirty="0" smtClean="0"/>
              <a:t>, un programma che permette di evidenziare i risultati della simulazione tramite un’animazione tridimensionale. </a:t>
            </a:r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Questa applicazione aggiuntiva sviluppata dal NIST facilita l’osservazione dell’evoluzione nel tempo delle temperature, i movimenti e le concentrazioni dei gas all’interno della struttura composta da più stanze.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58537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b="1" u="sng" dirty="0" smtClean="0"/>
              <a:t>Pregi e vantaggi</a:t>
            </a:r>
            <a:endParaRPr lang="it-IT" sz="3600" b="1" u="sng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5"/>
            <a:ext cx="8502748" cy="4351338"/>
          </a:xfrm>
        </p:spPr>
        <p:txBody>
          <a:bodyPr/>
          <a:lstStyle/>
          <a:p>
            <a:pPr algn="just"/>
            <a:endParaRPr lang="it-IT" sz="2400" dirty="0" smtClean="0"/>
          </a:p>
          <a:p>
            <a:pPr algn="just"/>
            <a:r>
              <a:rPr lang="it-IT" sz="2400" dirty="0" smtClean="0"/>
              <a:t>L’interfaccia essenziale di cui è dotato facilita l’inserimento dei dati.</a:t>
            </a:r>
          </a:p>
          <a:p>
            <a:pPr algn="just"/>
            <a:r>
              <a:rPr lang="it-IT" sz="2400" dirty="0" smtClean="0"/>
              <a:t>La semplicità del modello permette di ottenere i risultati della simulazione in tempi di analisi relativamente rapidi.</a:t>
            </a:r>
          </a:p>
          <a:p>
            <a:pPr algn="just"/>
            <a:r>
              <a:rPr lang="it-IT" sz="2400" dirty="0" smtClean="0"/>
              <a:t>Il software è caratterizzato da risorse computazionali ridotte.</a:t>
            </a:r>
          </a:p>
          <a:p>
            <a:pPr algn="just"/>
            <a:r>
              <a:rPr lang="it-IT" sz="2400" dirty="0" smtClean="0"/>
              <a:t>L’utilizzo del modello è largamente diffuso grazie anche ai limitati requisiti di sistema richiesti per il funzionamento.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Federica Gaspari 827028 - 2016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C6D0-68AE-4EE4-BEBD-3A04EA3AFC17}" type="slidenum">
              <a:rPr lang="it-IT" smtClean="0"/>
              <a:pPr/>
              <a:t>9</a:t>
            </a:fld>
            <a:endParaRPr lang="it-IT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54893" y="4111943"/>
            <a:ext cx="2065020" cy="2065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8770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3531</TotalTime>
  <Words>894</Words>
  <Application>Microsoft Office PowerPoint</Application>
  <PresentationFormat>Personalizzato</PresentationFormat>
  <Paragraphs>76</Paragraphs>
  <Slides>10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CFAST</vt:lpstr>
      <vt:lpstr>Descrizione del modello</vt:lpstr>
      <vt:lpstr>Diapositiva 3</vt:lpstr>
      <vt:lpstr>Diapositiva 4</vt:lpstr>
      <vt:lpstr> </vt:lpstr>
      <vt:lpstr>Dati output</vt:lpstr>
      <vt:lpstr>Diapositiva 7</vt:lpstr>
      <vt:lpstr>Smokeview</vt:lpstr>
      <vt:lpstr>Pregi e vantaggi</vt:lpstr>
      <vt:lpstr>Difetti e limiti di CFAST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CFAST</dc:title>
  <dc:creator>Federica Gaspari</dc:creator>
  <cp:lastModifiedBy>giorgio.sgherri</cp:lastModifiedBy>
  <cp:revision>52</cp:revision>
  <dcterms:created xsi:type="dcterms:W3CDTF">2016-07-11T11:54:13Z</dcterms:created>
  <dcterms:modified xsi:type="dcterms:W3CDTF">2019-10-02T07:48:24Z</dcterms:modified>
</cp:coreProperties>
</file>